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3" r:id="rId2"/>
    <p:sldId id="274" r:id="rId3"/>
    <p:sldId id="275" r:id="rId4"/>
    <p:sldId id="276" r:id="rId5"/>
    <p:sldId id="277" r:id="rId6"/>
    <p:sldId id="279" r:id="rId7"/>
    <p:sldId id="284" r:id="rId8"/>
    <p:sldId id="280" r:id="rId9"/>
    <p:sldId id="285" r:id="rId10"/>
    <p:sldId id="278" r:id="rId11"/>
    <p:sldId id="281" r:id="rId12"/>
    <p:sldId id="28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65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F951E1-E47E-46B3-8350-B86298163F2C}" type="datetimeFigureOut">
              <a:rPr lang="en-GB" smtClean="0"/>
              <a:t>19/01/2025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3C0D81-E23A-4865-9295-71481B9501F0}" type="slidenum">
              <a:rPr lang="en-GB" smtClean="0"/>
              <a:t>‹#›</a:t>
            </a:fld>
            <a:endParaRPr lang="en-GB"/>
          </a:p>
        </p:txBody>
      </p:sp>
    </p:spTree>
    <p:extLst>
      <p:ext uri="{BB962C8B-B14F-4D97-AF65-F5344CB8AC3E}">
        <p14:creationId xmlns:p14="http://schemas.microsoft.com/office/powerpoint/2010/main" val="2377511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BE2F440-A1A1-4616-9796-891C36A0C230}" type="datetimeFigureOut">
              <a:rPr lang="en-GB" smtClean="0"/>
              <a:t>19/01/2025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5036A1-186E-4744-A044-B6ADABF2D8BD}" type="slidenum">
              <a:rPr lang="en-GB" smtClean="0"/>
              <a:t>‹#›</a:t>
            </a:fld>
            <a:endParaRPr lang="en-GB"/>
          </a:p>
        </p:txBody>
      </p:sp>
    </p:spTree>
    <p:extLst>
      <p:ext uri="{BB962C8B-B14F-4D97-AF65-F5344CB8AC3E}">
        <p14:creationId xmlns:p14="http://schemas.microsoft.com/office/powerpoint/2010/main" val="3272307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BE2F440-A1A1-4616-9796-891C36A0C230}" type="datetimeFigureOut">
              <a:rPr lang="en-GB" smtClean="0"/>
              <a:t>19/01/2025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5036A1-186E-4744-A044-B6ADABF2D8BD}" type="slidenum">
              <a:rPr lang="en-GB" smtClean="0"/>
              <a:t>‹#›</a:t>
            </a:fld>
            <a:endParaRPr lang="en-GB"/>
          </a:p>
        </p:txBody>
      </p:sp>
    </p:spTree>
    <p:extLst>
      <p:ext uri="{BB962C8B-B14F-4D97-AF65-F5344CB8AC3E}">
        <p14:creationId xmlns:p14="http://schemas.microsoft.com/office/powerpoint/2010/main" val="869769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BE2F440-A1A1-4616-9796-891C36A0C230}" type="datetimeFigureOut">
              <a:rPr lang="en-GB" smtClean="0"/>
              <a:t>19/01/2025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5036A1-186E-4744-A044-B6ADABF2D8BD}" type="slidenum">
              <a:rPr lang="en-GB" smtClean="0"/>
              <a:t>‹#›</a:t>
            </a:fld>
            <a:endParaRPr lang="en-GB"/>
          </a:p>
        </p:txBody>
      </p:sp>
    </p:spTree>
    <p:extLst>
      <p:ext uri="{BB962C8B-B14F-4D97-AF65-F5344CB8AC3E}">
        <p14:creationId xmlns:p14="http://schemas.microsoft.com/office/powerpoint/2010/main" val="4082088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BE2F440-A1A1-4616-9796-891C36A0C230}" type="datetimeFigureOut">
              <a:rPr lang="en-GB" smtClean="0"/>
              <a:t>19/01/2025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5036A1-186E-4744-A044-B6ADABF2D8BD}" type="slidenum">
              <a:rPr lang="en-GB" smtClean="0"/>
              <a:t>‹#›</a:t>
            </a:fld>
            <a:endParaRPr lang="en-GB"/>
          </a:p>
        </p:txBody>
      </p:sp>
    </p:spTree>
    <p:extLst>
      <p:ext uri="{BB962C8B-B14F-4D97-AF65-F5344CB8AC3E}">
        <p14:creationId xmlns:p14="http://schemas.microsoft.com/office/powerpoint/2010/main" val="141143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E2F440-A1A1-4616-9796-891C36A0C230}" type="datetimeFigureOut">
              <a:rPr lang="en-GB" smtClean="0"/>
              <a:t>19/01/2025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5036A1-186E-4744-A044-B6ADABF2D8BD}" type="slidenum">
              <a:rPr lang="en-GB" smtClean="0"/>
              <a:t>‹#›</a:t>
            </a:fld>
            <a:endParaRPr lang="en-GB"/>
          </a:p>
        </p:txBody>
      </p:sp>
    </p:spTree>
    <p:extLst>
      <p:ext uri="{BB962C8B-B14F-4D97-AF65-F5344CB8AC3E}">
        <p14:creationId xmlns:p14="http://schemas.microsoft.com/office/powerpoint/2010/main" val="2211354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BE2F440-A1A1-4616-9796-891C36A0C230}" type="datetimeFigureOut">
              <a:rPr lang="en-GB" smtClean="0"/>
              <a:t>19/01/2025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5036A1-186E-4744-A044-B6ADABF2D8BD}" type="slidenum">
              <a:rPr lang="en-GB" smtClean="0"/>
              <a:t>‹#›</a:t>
            </a:fld>
            <a:endParaRPr lang="en-GB"/>
          </a:p>
        </p:txBody>
      </p:sp>
    </p:spTree>
    <p:extLst>
      <p:ext uri="{BB962C8B-B14F-4D97-AF65-F5344CB8AC3E}">
        <p14:creationId xmlns:p14="http://schemas.microsoft.com/office/powerpoint/2010/main" val="2637742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BE2F440-A1A1-4616-9796-891C36A0C230}" type="datetimeFigureOut">
              <a:rPr lang="en-GB" smtClean="0"/>
              <a:t>19/01/2025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5036A1-186E-4744-A044-B6ADABF2D8BD}" type="slidenum">
              <a:rPr lang="en-GB" smtClean="0"/>
              <a:t>‹#›</a:t>
            </a:fld>
            <a:endParaRPr lang="en-GB"/>
          </a:p>
        </p:txBody>
      </p:sp>
    </p:spTree>
    <p:extLst>
      <p:ext uri="{BB962C8B-B14F-4D97-AF65-F5344CB8AC3E}">
        <p14:creationId xmlns:p14="http://schemas.microsoft.com/office/powerpoint/2010/main" val="1811062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BE2F440-A1A1-4616-9796-891C36A0C230}" type="datetimeFigureOut">
              <a:rPr lang="en-GB" smtClean="0"/>
              <a:t>19/01/2025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5036A1-186E-4744-A044-B6ADABF2D8BD}" type="slidenum">
              <a:rPr lang="en-GB" smtClean="0"/>
              <a:t>‹#›</a:t>
            </a:fld>
            <a:endParaRPr lang="en-GB"/>
          </a:p>
        </p:txBody>
      </p:sp>
    </p:spTree>
    <p:extLst>
      <p:ext uri="{BB962C8B-B14F-4D97-AF65-F5344CB8AC3E}">
        <p14:creationId xmlns:p14="http://schemas.microsoft.com/office/powerpoint/2010/main" val="988474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E2F440-A1A1-4616-9796-891C36A0C230}" type="datetimeFigureOut">
              <a:rPr lang="en-GB" smtClean="0"/>
              <a:t>19/01/2025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5036A1-186E-4744-A044-B6ADABF2D8BD}" type="slidenum">
              <a:rPr lang="en-GB" smtClean="0"/>
              <a:t>‹#›</a:t>
            </a:fld>
            <a:endParaRPr lang="en-GB"/>
          </a:p>
        </p:txBody>
      </p:sp>
    </p:spTree>
    <p:extLst>
      <p:ext uri="{BB962C8B-B14F-4D97-AF65-F5344CB8AC3E}">
        <p14:creationId xmlns:p14="http://schemas.microsoft.com/office/powerpoint/2010/main" val="1962126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E2F440-A1A1-4616-9796-891C36A0C230}" type="datetimeFigureOut">
              <a:rPr lang="en-GB" smtClean="0"/>
              <a:t>19/01/2025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5036A1-186E-4744-A044-B6ADABF2D8BD}" type="slidenum">
              <a:rPr lang="en-GB" smtClean="0"/>
              <a:t>‹#›</a:t>
            </a:fld>
            <a:endParaRPr lang="en-GB"/>
          </a:p>
        </p:txBody>
      </p:sp>
    </p:spTree>
    <p:extLst>
      <p:ext uri="{BB962C8B-B14F-4D97-AF65-F5344CB8AC3E}">
        <p14:creationId xmlns:p14="http://schemas.microsoft.com/office/powerpoint/2010/main" val="1832674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E2F440-A1A1-4616-9796-891C36A0C230}" type="datetimeFigureOut">
              <a:rPr lang="en-GB" smtClean="0"/>
              <a:t>19/01/2025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5036A1-186E-4744-A044-B6ADABF2D8BD}" type="slidenum">
              <a:rPr lang="en-GB" smtClean="0"/>
              <a:t>‹#›</a:t>
            </a:fld>
            <a:endParaRPr lang="en-GB"/>
          </a:p>
        </p:txBody>
      </p:sp>
    </p:spTree>
    <p:extLst>
      <p:ext uri="{BB962C8B-B14F-4D97-AF65-F5344CB8AC3E}">
        <p14:creationId xmlns:p14="http://schemas.microsoft.com/office/powerpoint/2010/main" val="3704275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E2F440-A1A1-4616-9796-891C36A0C230}" type="datetimeFigureOut">
              <a:rPr lang="en-GB" smtClean="0"/>
              <a:t>19/01/2025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036A1-186E-4744-A044-B6ADABF2D8BD}" type="slidenum">
              <a:rPr lang="en-GB" smtClean="0"/>
              <a:t>‹#›</a:t>
            </a:fld>
            <a:endParaRPr lang="en-GB"/>
          </a:p>
        </p:txBody>
      </p:sp>
    </p:spTree>
    <p:extLst>
      <p:ext uri="{BB962C8B-B14F-4D97-AF65-F5344CB8AC3E}">
        <p14:creationId xmlns:p14="http://schemas.microsoft.com/office/powerpoint/2010/main" val="120022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764704"/>
            <a:ext cx="6984776" cy="2246769"/>
          </a:xfrm>
          <a:prstGeom prst="rect">
            <a:avLst/>
          </a:prstGeom>
          <a:noFill/>
        </p:spPr>
        <p:txBody>
          <a:bodyPr wrap="square" rtlCol="0">
            <a:spAutoFit/>
          </a:bodyPr>
          <a:lstStyle/>
          <a:p>
            <a:pPr algn="ctr"/>
            <a:r>
              <a:rPr lang="en-GB" sz="5400" dirty="0">
                <a:solidFill>
                  <a:schemeClr val="bg1"/>
                </a:solidFill>
              </a:rPr>
              <a:t>Navigating our Dangerous Journey.</a:t>
            </a:r>
          </a:p>
          <a:p>
            <a:pPr algn="ctr"/>
            <a:r>
              <a:rPr lang="en-GB" sz="3200" dirty="0">
                <a:solidFill>
                  <a:schemeClr val="bg1"/>
                </a:solidFill>
              </a:rPr>
              <a:t>(Judges 2:6 – 3:6)</a:t>
            </a:r>
          </a:p>
        </p:txBody>
      </p:sp>
      <p:pic>
        <p:nvPicPr>
          <p:cNvPr id="1433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9745"/>
          <a:stretch/>
        </p:blipFill>
        <p:spPr bwMode="auto">
          <a:xfrm>
            <a:off x="3170028" y="3442185"/>
            <a:ext cx="2731935" cy="2655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5519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260648"/>
            <a:ext cx="6984776" cy="1015663"/>
          </a:xfrm>
          <a:prstGeom prst="rect">
            <a:avLst/>
          </a:prstGeom>
          <a:noFill/>
        </p:spPr>
        <p:txBody>
          <a:bodyPr wrap="square" rtlCol="0">
            <a:spAutoFit/>
          </a:bodyPr>
          <a:lstStyle/>
          <a:p>
            <a:pPr algn="ctr"/>
            <a:r>
              <a:rPr lang="en-GB" sz="3600" dirty="0">
                <a:solidFill>
                  <a:schemeClr val="bg1"/>
                </a:solidFill>
              </a:rPr>
              <a:t>Navigating our Dangerous Journey.</a:t>
            </a:r>
          </a:p>
          <a:p>
            <a:pPr algn="ctr"/>
            <a:r>
              <a:rPr lang="en-GB" sz="2400" dirty="0">
                <a:solidFill>
                  <a:schemeClr val="bg1"/>
                </a:solidFill>
              </a:rPr>
              <a:t>(Judges 2:6 – 3:6)</a:t>
            </a:r>
          </a:p>
        </p:txBody>
      </p:sp>
      <p:pic>
        <p:nvPicPr>
          <p:cNvPr id="1433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9745"/>
          <a:stretch/>
        </p:blipFill>
        <p:spPr bwMode="auto">
          <a:xfrm>
            <a:off x="7596337" y="5371198"/>
            <a:ext cx="1293960" cy="1257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23528" y="1628800"/>
            <a:ext cx="8566768" cy="4093428"/>
          </a:xfrm>
          <a:prstGeom prst="rect">
            <a:avLst/>
          </a:prstGeom>
          <a:noFill/>
        </p:spPr>
        <p:txBody>
          <a:bodyPr wrap="square" rtlCol="0">
            <a:spAutoFit/>
          </a:bodyPr>
          <a:lstStyle/>
          <a:p>
            <a:r>
              <a:rPr lang="en-GB" sz="2400" dirty="0">
                <a:solidFill>
                  <a:schemeClr val="bg1"/>
                </a:solidFill>
              </a:rPr>
              <a:t>THE SOLLUTION:</a:t>
            </a:r>
          </a:p>
          <a:p>
            <a:endParaRPr lang="en-GB" sz="800" dirty="0">
              <a:solidFill>
                <a:schemeClr val="bg1"/>
              </a:solidFill>
            </a:endParaRPr>
          </a:p>
          <a:p>
            <a:pPr marL="457200" indent="-457200">
              <a:buAutoNum type="arabicParenR"/>
            </a:pPr>
            <a:r>
              <a:rPr lang="en-GB" sz="2400" dirty="0">
                <a:solidFill>
                  <a:schemeClr val="bg1"/>
                </a:solidFill>
              </a:rPr>
              <a:t>We need daily reminders of our Great Salvation. Understanding afresh what Jesus has DONE for us. (vs6-15)</a:t>
            </a:r>
          </a:p>
          <a:p>
            <a:pPr marL="457200" indent="-457200">
              <a:buAutoNum type="arabicParenR"/>
            </a:pPr>
            <a:endParaRPr lang="en-GB" sz="2400" dirty="0">
              <a:solidFill>
                <a:schemeClr val="bg1"/>
              </a:solidFill>
            </a:endParaRPr>
          </a:p>
          <a:p>
            <a:pPr marL="457200" indent="-457200">
              <a:buAutoNum type="arabicParenR"/>
            </a:pPr>
            <a:r>
              <a:rPr lang="en-GB" sz="2400" dirty="0">
                <a:solidFill>
                  <a:schemeClr val="bg1"/>
                </a:solidFill>
              </a:rPr>
              <a:t>We need daily appreciation of our Eternal Lord.    Understanding afresh what Jesus is DOING for us. (</a:t>
            </a:r>
            <a:r>
              <a:rPr lang="en-GB" sz="2400" dirty="0" err="1">
                <a:solidFill>
                  <a:schemeClr val="bg1"/>
                </a:solidFill>
              </a:rPr>
              <a:t>vs</a:t>
            </a:r>
            <a:r>
              <a:rPr lang="en-GB" sz="2400" dirty="0">
                <a:solidFill>
                  <a:schemeClr val="bg1"/>
                </a:solidFill>
              </a:rPr>
              <a:t> 16-19)</a:t>
            </a:r>
          </a:p>
          <a:p>
            <a:pPr marL="457200" indent="-457200">
              <a:buAutoNum type="arabicParenR"/>
            </a:pPr>
            <a:endParaRPr lang="en-GB" sz="2400" b="1" dirty="0">
              <a:solidFill>
                <a:schemeClr val="bg1"/>
              </a:solidFill>
            </a:endParaRPr>
          </a:p>
          <a:p>
            <a:pPr marL="457200" indent="-457200">
              <a:buAutoNum type="arabicParenR"/>
            </a:pPr>
            <a:r>
              <a:rPr lang="en-GB" sz="2400" b="1" dirty="0">
                <a:solidFill>
                  <a:schemeClr val="bg1"/>
                </a:solidFill>
              </a:rPr>
              <a:t>We need daily strength for our daily struggles.    Understanding afresh what Jesus enables us to DO. (</a:t>
            </a:r>
            <a:r>
              <a:rPr lang="en-GB" sz="2400" b="1" dirty="0" err="1">
                <a:solidFill>
                  <a:schemeClr val="bg1"/>
                </a:solidFill>
              </a:rPr>
              <a:t>vs</a:t>
            </a:r>
            <a:r>
              <a:rPr lang="en-GB" sz="2400" b="1" dirty="0">
                <a:solidFill>
                  <a:schemeClr val="bg1"/>
                </a:solidFill>
              </a:rPr>
              <a:t> 20-3:6)</a:t>
            </a:r>
          </a:p>
          <a:p>
            <a:pPr marL="342900" indent="-342900">
              <a:buAutoNum type="arabicParenR"/>
            </a:pPr>
            <a:endParaRPr lang="en-GB" sz="3600" dirty="0">
              <a:solidFill>
                <a:schemeClr val="bg1"/>
              </a:solidFill>
            </a:endParaRPr>
          </a:p>
        </p:txBody>
      </p:sp>
    </p:spTree>
    <p:extLst>
      <p:ext uri="{BB962C8B-B14F-4D97-AF65-F5344CB8AC3E}">
        <p14:creationId xmlns:p14="http://schemas.microsoft.com/office/powerpoint/2010/main" val="656410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496944" cy="5078313"/>
          </a:xfrm>
          <a:prstGeom prst="rect">
            <a:avLst/>
          </a:prstGeom>
        </p:spPr>
        <p:txBody>
          <a:bodyPr wrap="square">
            <a:spAutoFit/>
          </a:bodyPr>
          <a:lstStyle/>
          <a:p>
            <a:r>
              <a:rPr lang="en-US" sz="2400" b="1" dirty="0">
                <a:solidFill>
                  <a:schemeClr val="bg1"/>
                </a:solidFill>
              </a:rPr>
              <a:t>3 </a:t>
            </a:r>
            <a:r>
              <a:rPr lang="en-US" sz="2400" dirty="0">
                <a:solidFill>
                  <a:schemeClr val="bg1"/>
                </a:solidFill>
              </a:rPr>
              <a:t>Since, then, you have been raised with Christ, set your hearts on things above, where Christ is, seated at the right hand of God. </a:t>
            </a:r>
          </a:p>
          <a:p>
            <a:r>
              <a:rPr lang="en-US" sz="2400" dirty="0">
                <a:solidFill>
                  <a:schemeClr val="bg1"/>
                </a:solidFill>
              </a:rPr>
              <a:t> </a:t>
            </a:r>
            <a:r>
              <a:rPr lang="en-US" sz="2400" b="1" baseline="30000" dirty="0">
                <a:solidFill>
                  <a:schemeClr val="bg1"/>
                </a:solidFill>
              </a:rPr>
              <a:t>2 </a:t>
            </a:r>
            <a:r>
              <a:rPr lang="en-US" sz="2400" dirty="0">
                <a:solidFill>
                  <a:schemeClr val="bg1"/>
                </a:solidFill>
              </a:rPr>
              <a:t>Set your minds on things above, not on earthly things.  </a:t>
            </a:r>
          </a:p>
          <a:p>
            <a:r>
              <a:rPr lang="en-US" sz="2400" b="1" baseline="30000" dirty="0">
                <a:solidFill>
                  <a:schemeClr val="bg1"/>
                </a:solidFill>
              </a:rPr>
              <a:t>3 </a:t>
            </a:r>
            <a:r>
              <a:rPr lang="en-US" sz="2400" dirty="0">
                <a:solidFill>
                  <a:schemeClr val="bg1"/>
                </a:solidFill>
              </a:rPr>
              <a:t>For you died, and your life is now hidden with Christ in God. </a:t>
            </a:r>
            <a:endParaRPr lang="en-US" sz="2400" b="1" baseline="30000" dirty="0">
              <a:solidFill>
                <a:schemeClr val="bg1"/>
              </a:solidFill>
            </a:endParaRPr>
          </a:p>
          <a:p>
            <a:endParaRPr lang="en-US" sz="1200" dirty="0">
              <a:solidFill>
                <a:schemeClr val="bg1"/>
              </a:solidFill>
            </a:endParaRPr>
          </a:p>
          <a:p>
            <a:r>
              <a:rPr lang="en-US" sz="2400" b="1" baseline="30000" dirty="0">
                <a:solidFill>
                  <a:schemeClr val="bg1"/>
                </a:solidFill>
              </a:rPr>
              <a:t>5 </a:t>
            </a:r>
            <a:r>
              <a:rPr lang="en-US" sz="2400" dirty="0">
                <a:solidFill>
                  <a:schemeClr val="bg1"/>
                </a:solidFill>
              </a:rPr>
              <a:t>Put to death, therefore, whatever belongs to your earthly nature: sexual immorality, impurity, lust, evil desires and greed, which is idolatry. </a:t>
            </a:r>
            <a:r>
              <a:rPr lang="en-US" sz="2400" b="1" baseline="30000" dirty="0">
                <a:solidFill>
                  <a:schemeClr val="bg1"/>
                </a:solidFill>
              </a:rPr>
              <a:t>6 </a:t>
            </a:r>
            <a:r>
              <a:rPr lang="en-US" sz="2400" dirty="0">
                <a:solidFill>
                  <a:schemeClr val="bg1"/>
                </a:solidFill>
              </a:rPr>
              <a:t>Because of these, the wrath of God is coming.</a:t>
            </a:r>
            <a:r>
              <a:rPr lang="en-US" sz="2400" baseline="30000" dirty="0">
                <a:solidFill>
                  <a:schemeClr val="bg1"/>
                </a:solidFill>
              </a:rPr>
              <a:t> </a:t>
            </a:r>
            <a:r>
              <a:rPr lang="en-US" sz="2400" b="1" baseline="30000" dirty="0">
                <a:solidFill>
                  <a:schemeClr val="bg1"/>
                </a:solidFill>
              </a:rPr>
              <a:t>7 </a:t>
            </a:r>
            <a:r>
              <a:rPr lang="en-US" sz="2400" dirty="0">
                <a:solidFill>
                  <a:schemeClr val="bg1"/>
                </a:solidFill>
              </a:rPr>
              <a:t>You used to walk in these ways, in the life you once lived. </a:t>
            </a:r>
            <a:r>
              <a:rPr lang="en-US" sz="2400" b="1" baseline="30000" dirty="0">
                <a:solidFill>
                  <a:schemeClr val="bg1"/>
                </a:solidFill>
              </a:rPr>
              <a:t>8 </a:t>
            </a:r>
            <a:r>
              <a:rPr lang="en-US" sz="2400" dirty="0">
                <a:solidFill>
                  <a:schemeClr val="bg1"/>
                </a:solidFill>
              </a:rPr>
              <a:t>But now you must also rid yourselves of all such things as these: anger, rage, malice, slander, and filthy language from your lips. </a:t>
            </a:r>
            <a:r>
              <a:rPr lang="en-US" sz="2400" b="1" baseline="30000" dirty="0">
                <a:solidFill>
                  <a:schemeClr val="bg1"/>
                </a:solidFill>
              </a:rPr>
              <a:t>9 </a:t>
            </a:r>
            <a:r>
              <a:rPr lang="en-US" sz="2400" dirty="0">
                <a:solidFill>
                  <a:schemeClr val="bg1"/>
                </a:solidFill>
              </a:rPr>
              <a:t>Do not lie to each other, since you have taken off your old self with its practices </a:t>
            </a:r>
            <a:r>
              <a:rPr lang="en-US" sz="2400" b="1" baseline="30000" dirty="0">
                <a:solidFill>
                  <a:schemeClr val="bg1"/>
                </a:solidFill>
              </a:rPr>
              <a:t>10 </a:t>
            </a:r>
            <a:r>
              <a:rPr lang="en-US" sz="2400" dirty="0">
                <a:solidFill>
                  <a:schemeClr val="bg1"/>
                </a:solidFill>
              </a:rPr>
              <a:t>and have put on the new self, which is being renewed in knowledge in the image of its Creator. </a:t>
            </a:r>
          </a:p>
        </p:txBody>
      </p:sp>
    </p:spTree>
    <p:extLst>
      <p:ext uri="{BB962C8B-B14F-4D97-AF65-F5344CB8AC3E}">
        <p14:creationId xmlns:p14="http://schemas.microsoft.com/office/powerpoint/2010/main" val="1021531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836712"/>
            <a:ext cx="7704856" cy="5355312"/>
          </a:xfrm>
          <a:prstGeom prst="rect">
            <a:avLst/>
          </a:prstGeom>
        </p:spPr>
        <p:txBody>
          <a:bodyPr wrap="square">
            <a:spAutoFit/>
          </a:bodyPr>
          <a:lstStyle/>
          <a:p>
            <a:r>
              <a:rPr lang="en-US" sz="2400" b="1" baseline="30000" dirty="0">
                <a:solidFill>
                  <a:schemeClr val="bg1"/>
                </a:solidFill>
              </a:rPr>
              <a:t>12 </a:t>
            </a:r>
            <a:r>
              <a:rPr lang="en-US" sz="2400" dirty="0">
                <a:solidFill>
                  <a:schemeClr val="bg1"/>
                </a:solidFill>
              </a:rPr>
              <a:t>Therefore, as God’s chosen people, holy and dearly loved, clothe yourselves with compassion, kindness, humility, gentleness and patience. </a:t>
            </a:r>
            <a:r>
              <a:rPr lang="en-US" sz="2400" b="1" baseline="30000" dirty="0">
                <a:solidFill>
                  <a:schemeClr val="bg1"/>
                </a:solidFill>
              </a:rPr>
              <a:t> </a:t>
            </a:r>
            <a:r>
              <a:rPr lang="en-US" sz="2400" dirty="0">
                <a:solidFill>
                  <a:schemeClr val="bg1"/>
                </a:solidFill>
              </a:rPr>
              <a:t>And over all these virtues put on love, which binds them all together in perfect unity.</a:t>
            </a:r>
          </a:p>
          <a:p>
            <a:endParaRPr lang="en-US" sz="1200" dirty="0">
              <a:solidFill>
                <a:schemeClr val="bg1"/>
              </a:solidFill>
            </a:endParaRPr>
          </a:p>
          <a:p>
            <a:r>
              <a:rPr lang="en-US" sz="2400" b="1" baseline="30000" dirty="0">
                <a:solidFill>
                  <a:schemeClr val="bg1"/>
                </a:solidFill>
              </a:rPr>
              <a:t>15 </a:t>
            </a:r>
            <a:r>
              <a:rPr lang="en-US" sz="2400" dirty="0">
                <a:solidFill>
                  <a:schemeClr val="bg1"/>
                </a:solidFill>
              </a:rPr>
              <a:t>Let the peace of Christ rule in your hearts, since as members of one body you were called to peace. And be thankful. </a:t>
            </a:r>
            <a:r>
              <a:rPr lang="en-US" sz="2400" b="1" baseline="30000" dirty="0">
                <a:solidFill>
                  <a:schemeClr val="bg1"/>
                </a:solidFill>
              </a:rPr>
              <a:t>16 </a:t>
            </a:r>
            <a:r>
              <a:rPr lang="en-US" sz="2400" dirty="0">
                <a:solidFill>
                  <a:schemeClr val="bg1"/>
                </a:solidFill>
              </a:rPr>
              <a:t>Let the message of Christ dwell among you richly as you teach and admonish one another with all wisdom through psalms, hymns, and songs from the Spirit, singing to God with gratitude in your hearts. </a:t>
            </a:r>
            <a:r>
              <a:rPr lang="en-US" sz="2400" b="1" baseline="30000" dirty="0">
                <a:solidFill>
                  <a:schemeClr val="bg1"/>
                </a:solidFill>
              </a:rPr>
              <a:t>17 </a:t>
            </a:r>
            <a:r>
              <a:rPr lang="en-US" sz="2400" dirty="0">
                <a:solidFill>
                  <a:schemeClr val="bg1"/>
                </a:solidFill>
              </a:rPr>
              <a:t>And whatever you do, whether in word or deed, do it all in the name of the Lord Jesus, giving thanks to God the Father through him.</a:t>
            </a:r>
          </a:p>
          <a:p>
            <a:endParaRPr lang="en-US" sz="2400" dirty="0">
              <a:solidFill>
                <a:schemeClr val="bg1"/>
              </a:solidFill>
            </a:endParaRPr>
          </a:p>
          <a:p>
            <a:r>
              <a:rPr lang="en-US" dirty="0">
                <a:solidFill>
                  <a:schemeClr val="bg1"/>
                </a:solidFill>
              </a:rPr>
              <a:t>(Colossians 3:1-17, selected verses)</a:t>
            </a:r>
          </a:p>
        </p:txBody>
      </p:sp>
    </p:spTree>
    <p:extLst>
      <p:ext uri="{BB962C8B-B14F-4D97-AF65-F5344CB8AC3E}">
        <p14:creationId xmlns:p14="http://schemas.microsoft.com/office/powerpoint/2010/main" val="2827035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404664"/>
            <a:ext cx="6984776" cy="1015663"/>
          </a:xfrm>
          <a:prstGeom prst="rect">
            <a:avLst/>
          </a:prstGeom>
          <a:noFill/>
        </p:spPr>
        <p:txBody>
          <a:bodyPr wrap="square" rtlCol="0">
            <a:spAutoFit/>
          </a:bodyPr>
          <a:lstStyle/>
          <a:p>
            <a:pPr algn="ctr"/>
            <a:r>
              <a:rPr lang="en-GB" sz="3600" dirty="0">
                <a:solidFill>
                  <a:schemeClr val="bg1"/>
                </a:solidFill>
              </a:rPr>
              <a:t>Navigating our Dangerous Journey.</a:t>
            </a:r>
          </a:p>
          <a:p>
            <a:pPr algn="ctr"/>
            <a:r>
              <a:rPr lang="en-GB" sz="2400" dirty="0">
                <a:solidFill>
                  <a:schemeClr val="bg1"/>
                </a:solidFill>
              </a:rPr>
              <a:t>(Judges 2:6 – 3:6)</a:t>
            </a:r>
          </a:p>
        </p:txBody>
      </p:sp>
      <p:pic>
        <p:nvPicPr>
          <p:cNvPr id="1433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9745"/>
          <a:stretch/>
        </p:blipFill>
        <p:spPr bwMode="auto">
          <a:xfrm>
            <a:off x="7524328" y="5301208"/>
            <a:ext cx="1365968" cy="13276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95536" y="2276872"/>
            <a:ext cx="7632848" cy="2308324"/>
          </a:xfrm>
          <a:prstGeom prst="rect">
            <a:avLst/>
          </a:prstGeom>
          <a:noFill/>
        </p:spPr>
        <p:txBody>
          <a:bodyPr wrap="square" rtlCol="0">
            <a:spAutoFit/>
          </a:bodyPr>
          <a:lstStyle/>
          <a:p>
            <a:r>
              <a:rPr lang="en-GB" sz="3600" dirty="0">
                <a:solidFill>
                  <a:schemeClr val="bg1"/>
                </a:solidFill>
              </a:rPr>
              <a:t>THE PROBLEM:</a:t>
            </a:r>
          </a:p>
          <a:p>
            <a:endParaRPr lang="en-GB" sz="3600" dirty="0">
              <a:solidFill>
                <a:schemeClr val="bg1"/>
              </a:solidFill>
            </a:endParaRPr>
          </a:p>
          <a:p>
            <a:pPr marL="342900" indent="-342900">
              <a:buAutoNum type="arabicParenR"/>
            </a:pPr>
            <a:r>
              <a:rPr lang="en-GB" sz="3600" b="1" dirty="0">
                <a:solidFill>
                  <a:schemeClr val="bg1"/>
                </a:solidFill>
              </a:rPr>
              <a:t>Forgetting</a:t>
            </a:r>
          </a:p>
          <a:p>
            <a:pPr marL="342900" indent="-342900">
              <a:buAutoNum type="arabicParenR"/>
            </a:pPr>
            <a:endParaRPr lang="en-GB" sz="3600" dirty="0">
              <a:solidFill>
                <a:schemeClr val="bg1"/>
              </a:solidFill>
            </a:endParaRPr>
          </a:p>
        </p:txBody>
      </p:sp>
    </p:spTree>
    <p:extLst>
      <p:ext uri="{BB962C8B-B14F-4D97-AF65-F5344CB8AC3E}">
        <p14:creationId xmlns:p14="http://schemas.microsoft.com/office/powerpoint/2010/main" val="1953023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404664"/>
            <a:ext cx="6984776" cy="1015663"/>
          </a:xfrm>
          <a:prstGeom prst="rect">
            <a:avLst/>
          </a:prstGeom>
          <a:noFill/>
        </p:spPr>
        <p:txBody>
          <a:bodyPr wrap="square" rtlCol="0">
            <a:spAutoFit/>
          </a:bodyPr>
          <a:lstStyle/>
          <a:p>
            <a:pPr algn="ctr"/>
            <a:r>
              <a:rPr lang="en-GB" sz="3600" dirty="0">
                <a:solidFill>
                  <a:schemeClr val="bg1"/>
                </a:solidFill>
              </a:rPr>
              <a:t>Navigating our Dangerous Journey.</a:t>
            </a:r>
          </a:p>
          <a:p>
            <a:pPr algn="ctr"/>
            <a:r>
              <a:rPr lang="en-GB" sz="2400" dirty="0">
                <a:solidFill>
                  <a:schemeClr val="bg1"/>
                </a:solidFill>
              </a:rPr>
              <a:t>(Judges 2:6 – 3:6)</a:t>
            </a:r>
          </a:p>
        </p:txBody>
      </p:sp>
      <p:pic>
        <p:nvPicPr>
          <p:cNvPr id="1433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9745"/>
          <a:stretch/>
        </p:blipFill>
        <p:spPr bwMode="auto">
          <a:xfrm>
            <a:off x="7524328" y="5301208"/>
            <a:ext cx="1365968" cy="13276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95536" y="2276872"/>
            <a:ext cx="7632848" cy="2862322"/>
          </a:xfrm>
          <a:prstGeom prst="rect">
            <a:avLst/>
          </a:prstGeom>
          <a:noFill/>
        </p:spPr>
        <p:txBody>
          <a:bodyPr wrap="square" rtlCol="0">
            <a:spAutoFit/>
          </a:bodyPr>
          <a:lstStyle/>
          <a:p>
            <a:r>
              <a:rPr lang="en-GB" sz="3600" dirty="0">
                <a:solidFill>
                  <a:schemeClr val="bg1"/>
                </a:solidFill>
              </a:rPr>
              <a:t>THE PROBLEM:</a:t>
            </a:r>
          </a:p>
          <a:p>
            <a:endParaRPr lang="en-GB" sz="3600" dirty="0">
              <a:solidFill>
                <a:schemeClr val="bg1"/>
              </a:solidFill>
            </a:endParaRPr>
          </a:p>
          <a:p>
            <a:pPr marL="342900" indent="-342900">
              <a:buAutoNum type="arabicParenR"/>
            </a:pPr>
            <a:r>
              <a:rPr lang="en-GB" sz="3600" dirty="0">
                <a:solidFill>
                  <a:schemeClr val="bg1"/>
                </a:solidFill>
              </a:rPr>
              <a:t>Forgetting</a:t>
            </a:r>
          </a:p>
          <a:p>
            <a:pPr marL="342900" indent="-342900">
              <a:buAutoNum type="arabicParenR"/>
            </a:pPr>
            <a:endParaRPr lang="en-GB" sz="3600" dirty="0">
              <a:solidFill>
                <a:schemeClr val="bg1"/>
              </a:solidFill>
            </a:endParaRPr>
          </a:p>
          <a:p>
            <a:pPr marL="342900" indent="-342900">
              <a:buAutoNum type="arabicParenR"/>
            </a:pPr>
            <a:r>
              <a:rPr lang="en-GB" sz="3600" b="1" dirty="0">
                <a:solidFill>
                  <a:schemeClr val="bg1"/>
                </a:solidFill>
              </a:rPr>
              <a:t>Forsaking </a:t>
            </a:r>
            <a:r>
              <a:rPr lang="en-GB" sz="3600" dirty="0">
                <a:solidFill>
                  <a:schemeClr val="bg1"/>
                </a:solidFill>
              </a:rPr>
              <a:t>(to abandon to leave)</a:t>
            </a:r>
          </a:p>
        </p:txBody>
      </p:sp>
    </p:spTree>
    <p:extLst>
      <p:ext uri="{BB962C8B-B14F-4D97-AF65-F5344CB8AC3E}">
        <p14:creationId xmlns:p14="http://schemas.microsoft.com/office/powerpoint/2010/main" val="3040848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196752"/>
            <a:ext cx="7920880" cy="4647426"/>
          </a:xfrm>
          <a:prstGeom prst="rect">
            <a:avLst/>
          </a:prstGeom>
        </p:spPr>
        <p:txBody>
          <a:bodyPr wrap="square">
            <a:spAutoFit/>
          </a:bodyPr>
          <a:lstStyle/>
          <a:p>
            <a:pPr algn="ctr"/>
            <a:r>
              <a:rPr lang="en-US" sz="3200" i="1" dirty="0">
                <a:solidFill>
                  <a:schemeClr val="bg1"/>
                </a:solidFill>
              </a:rPr>
              <a:t>‘’The pious fellowship permits no one to be a sinner. So everybody must conceal their sin from themselves and from the fellowship. We dare not be sinners. Many Christians are horrified when a real sinner is suddenly discovered among the righteous! So we remain alone with our sin, living in lies and hypocrisy. The fact is that we are </a:t>
            </a:r>
            <a:r>
              <a:rPr lang="en-US" sz="3200" i="1" u="sng" dirty="0">
                <a:solidFill>
                  <a:schemeClr val="bg1"/>
                </a:solidFill>
              </a:rPr>
              <a:t>all</a:t>
            </a:r>
            <a:r>
              <a:rPr lang="en-US" sz="3200" i="1" dirty="0">
                <a:solidFill>
                  <a:schemeClr val="bg1"/>
                </a:solidFill>
              </a:rPr>
              <a:t> sinners!”</a:t>
            </a:r>
          </a:p>
          <a:p>
            <a:pPr algn="ctr"/>
            <a:endParaRPr lang="en-US" sz="800" i="1" dirty="0">
              <a:solidFill>
                <a:schemeClr val="bg1"/>
              </a:solidFill>
            </a:endParaRPr>
          </a:p>
          <a:p>
            <a:pPr algn="ctr"/>
            <a:r>
              <a:rPr lang="en-US" sz="3200" dirty="0">
                <a:solidFill>
                  <a:schemeClr val="bg1"/>
                </a:solidFill>
              </a:rPr>
              <a:t>(D. </a:t>
            </a:r>
            <a:r>
              <a:rPr lang="en-US" sz="3200" dirty="0" err="1">
                <a:solidFill>
                  <a:schemeClr val="bg1"/>
                </a:solidFill>
              </a:rPr>
              <a:t>Bonhoeffer</a:t>
            </a:r>
            <a:r>
              <a:rPr lang="en-US" sz="3200" dirty="0">
                <a:solidFill>
                  <a:schemeClr val="bg1"/>
                </a:solidFill>
              </a:rPr>
              <a:t>)</a:t>
            </a:r>
          </a:p>
        </p:txBody>
      </p:sp>
    </p:spTree>
    <p:extLst>
      <p:ext uri="{BB962C8B-B14F-4D97-AF65-F5344CB8AC3E}">
        <p14:creationId xmlns:p14="http://schemas.microsoft.com/office/powerpoint/2010/main" val="2726413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260648"/>
            <a:ext cx="6984776" cy="1015663"/>
          </a:xfrm>
          <a:prstGeom prst="rect">
            <a:avLst/>
          </a:prstGeom>
          <a:noFill/>
        </p:spPr>
        <p:txBody>
          <a:bodyPr wrap="square" rtlCol="0">
            <a:spAutoFit/>
          </a:bodyPr>
          <a:lstStyle/>
          <a:p>
            <a:pPr algn="ctr"/>
            <a:r>
              <a:rPr lang="en-GB" sz="3600" dirty="0">
                <a:solidFill>
                  <a:schemeClr val="bg1"/>
                </a:solidFill>
              </a:rPr>
              <a:t>Navigating our Dangerous Journey.</a:t>
            </a:r>
          </a:p>
          <a:p>
            <a:pPr algn="ctr"/>
            <a:r>
              <a:rPr lang="en-GB" sz="2400" dirty="0">
                <a:solidFill>
                  <a:schemeClr val="bg1"/>
                </a:solidFill>
              </a:rPr>
              <a:t>(Judges 2:6 – 3:6)</a:t>
            </a:r>
          </a:p>
        </p:txBody>
      </p:sp>
      <p:pic>
        <p:nvPicPr>
          <p:cNvPr id="1433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9745"/>
          <a:stretch/>
        </p:blipFill>
        <p:spPr bwMode="auto">
          <a:xfrm>
            <a:off x="7596337" y="5371198"/>
            <a:ext cx="1293960" cy="1257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23528" y="1628800"/>
            <a:ext cx="8566768" cy="1200329"/>
          </a:xfrm>
          <a:prstGeom prst="rect">
            <a:avLst/>
          </a:prstGeom>
          <a:noFill/>
        </p:spPr>
        <p:txBody>
          <a:bodyPr wrap="square" rtlCol="0">
            <a:spAutoFit/>
          </a:bodyPr>
          <a:lstStyle/>
          <a:p>
            <a:r>
              <a:rPr lang="en-GB" sz="3600" dirty="0">
                <a:solidFill>
                  <a:schemeClr val="bg1"/>
                </a:solidFill>
              </a:rPr>
              <a:t>THE SOLLUTION:</a:t>
            </a:r>
          </a:p>
          <a:p>
            <a:endParaRPr lang="en-GB" sz="3600" dirty="0">
              <a:solidFill>
                <a:schemeClr val="bg1"/>
              </a:solidFill>
            </a:endParaRPr>
          </a:p>
        </p:txBody>
      </p:sp>
    </p:spTree>
    <p:extLst>
      <p:ext uri="{BB962C8B-B14F-4D97-AF65-F5344CB8AC3E}">
        <p14:creationId xmlns:p14="http://schemas.microsoft.com/office/powerpoint/2010/main" val="74106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260648"/>
            <a:ext cx="6984776" cy="1015663"/>
          </a:xfrm>
          <a:prstGeom prst="rect">
            <a:avLst/>
          </a:prstGeom>
          <a:noFill/>
        </p:spPr>
        <p:txBody>
          <a:bodyPr wrap="square" rtlCol="0">
            <a:spAutoFit/>
          </a:bodyPr>
          <a:lstStyle/>
          <a:p>
            <a:pPr algn="ctr"/>
            <a:r>
              <a:rPr lang="en-GB" sz="3600" dirty="0">
                <a:solidFill>
                  <a:schemeClr val="bg1"/>
                </a:solidFill>
              </a:rPr>
              <a:t>Navigating our Dangerous Journey.</a:t>
            </a:r>
          </a:p>
          <a:p>
            <a:pPr algn="ctr"/>
            <a:r>
              <a:rPr lang="en-GB" sz="2400" dirty="0">
                <a:solidFill>
                  <a:schemeClr val="bg1"/>
                </a:solidFill>
              </a:rPr>
              <a:t>(Judges 2:6 – 3:6)</a:t>
            </a:r>
          </a:p>
        </p:txBody>
      </p:sp>
      <p:pic>
        <p:nvPicPr>
          <p:cNvPr id="1433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9745"/>
          <a:stretch/>
        </p:blipFill>
        <p:spPr bwMode="auto">
          <a:xfrm>
            <a:off x="7596337" y="5371198"/>
            <a:ext cx="1293960" cy="1257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23528" y="1628800"/>
            <a:ext cx="8566768" cy="1692771"/>
          </a:xfrm>
          <a:prstGeom prst="rect">
            <a:avLst/>
          </a:prstGeom>
          <a:noFill/>
        </p:spPr>
        <p:txBody>
          <a:bodyPr wrap="square" rtlCol="0">
            <a:spAutoFit/>
          </a:bodyPr>
          <a:lstStyle/>
          <a:p>
            <a:r>
              <a:rPr lang="en-GB" sz="2400" dirty="0">
                <a:solidFill>
                  <a:schemeClr val="bg1"/>
                </a:solidFill>
              </a:rPr>
              <a:t>THE SOLLUTION:</a:t>
            </a:r>
          </a:p>
          <a:p>
            <a:endParaRPr lang="en-GB" sz="800" dirty="0">
              <a:solidFill>
                <a:schemeClr val="bg1"/>
              </a:solidFill>
            </a:endParaRPr>
          </a:p>
          <a:p>
            <a:pPr marL="457200" indent="-457200">
              <a:buAutoNum type="arabicParenR"/>
            </a:pPr>
            <a:r>
              <a:rPr lang="en-GB" sz="2400" b="1" dirty="0">
                <a:solidFill>
                  <a:schemeClr val="bg1"/>
                </a:solidFill>
              </a:rPr>
              <a:t>We need daily reminders of our Great Salvation. Understanding afresh what Jesus has DONE for us. (vs6-15)</a:t>
            </a:r>
          </a:p>
          <a:p>
            <a:pPr marL="457200" indent="-457200">
              <a:buAutoNum type="arabicParenR"/>
            </a:pPr>
            <a:endParaRPr lang="en-GB" sz="2400" b="1" dirty="0">
              <a:solidFill>
                <a:schemeClr val="bg1"/>
              </a:solidFill>
            </a:endParaRPr>
          </a:p>
        </p:txBody>
      </p:sp>
    </p:spTree>
    <p:extLst>
      <p:ext uri="{BB962C8B-B14F-4D97-AF65-F5344CB8AC3E}">
        <p14:creationId xmlns:p14="http://schemas.microsoft.com/office/powerpoint/2010/main" val="656410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064896" cy="1200329"/>
          </a:xfrm>
          <a:prstGeom prst="rect">
            <a:avLst/>
          </a:prstGeom>
        </p:spPr>
        <p:txBody>
          <a:bodyPr wrap="square">
            <a:spAutoFit/>
          </a:bodyPr>
          <a:lstStyle/>
          <a:p>
            <a:r>
              <a:rPr lang="en-US" sz="2400" b="1" baseline="30000" dirty="0">
                <a:solidFill>
                  <a:schemeClr val="bg1"/>
                </a:solidFill>
              </a:rPr>
              <a:t>7 </a:t>
            </a:r>
            <a:r>
              <a:rPr lang="en-US" sz="2400" dirty="0">
                <a:solidFill>
                  <a:schemeClr val="bg1"/>
                </a:solidFill>
              </a:rPr>
              <a:t>In him we have redemption through his blood, the forgiveness of sins, in accordance with the riches of God’s grace </a:t>
            </a:r>
            <a:r>
              <a:rPr lang="en-US" sz="2400" b="1" baseline="30000" dirty="0">
                <a:solidFill>
                  <a:schemeClr val="bg1"/>
                </a:solidFill>
              </a:rPr>
              <a:t>8 </a:t>
            </a:r>
            <a:r>
              <a:rPr lang="en-US" sz="2400" dirty="0">
                <a:solidFill>
                  <a:schemeClr val="bg1"/>
                </a:solidFill>
              </a:rPr>
              <a:t>that he lavished on us. …   (Eph. 1:7-8)</a:t>
            </a:r>
            <a:endParaRPr lang="en-GB" sz="2400" dirty="0">
              <a:solidFill>
                <a:schemeClr val="bg1"/>
              </a:solidFill>
            </a:endParaRPr>
          </a:p>
        </p:txBody>
      </p:sp>
      <p:sp>
        <p:nvSpPr>
          <p:cNvPr id="3" name="Rectangle 2"/>
          <p:cNvSpPr/>
          <p:nvPr/>
        </p:nvSpPr>
        <p:spPr>
          <a:xfrm>
            <a:off x="395536" y="2132856"/>
            <a:ext cx="8352928" cy="1200329"/>
          </a:xfrm>
          <a:prstGeom prst="rect">
            <a:avLst/>
          </a:prstGeom>
        </p:spPr>
        <p:txBody>
          <a:bodyPr wrap="square">
            <a:spAutoFit/>
          </a:bodyPr>
          <a:lstStyle/>
          <a:p>
            <a:r>
              <a:rPr lang="en-US" sz="2400" b="1" baseline="30000" dirty="0">
                <a:solidFill>
                  <a:schemeClr val="bg1"/>
                </a:solidFill>
              </a:rPr>
              <a:t>3 </a:t>
            </a:r>
            <a:r>
              <a:rPr lang="en-US" sz="2400" dirty="0">
                <a:solidFill>
                  <a:schemeClr val="bg1"/>
                </a:solidFill>
              </a:rPr>
              <a:t>Praise be to the God and Father of our Lord Jesus Christ! In his great mercy he has given us new birth into a living hope through the resurrection of Jesus Christ from the dead….   (1 Peter 12:3)</a:t>
            </a:r>
            <a:endParaRPr lang="en-GB" sz="2400" dirty="0">
              <a:solidFill>
                <a:schemeClr val="bg1"/>
              </a:solidFill>
            </a:endParaRPr>
          </a:p>
        </p:txBody>
      </p:sp>
      <p:sp>
        <p:nvSpPr>
          <p:cNvPr id="4" name="Rectangle 3"/>
          <p:cNvSpPr/>
          <p:nvPr/>
        </p:nvSpPr>
        <p:spPr>
          <a:xfrm>
            <a:off x="395536" y="3501008"/>
            <a:ext cx="8208912" cy="830997"/>
          </a:xfrm>
          <a:prstGeom prst="rect">
            <a:avLst/>
          </a:prstGeom>
        </p:spPr>
        <p:txBody>
          <a:bodyPr wrap="square">
            <a:spAutoFit/>
          </a:bodyPr>
          <a:lstStyle/>
          <a:p>
            <a:r>
              <a:rPr lang="en-US" sz="2400" b="1" baseline="30000" dirty="0">
                <a:solidFill>
                  <a:schemeClr val="bg1"/>
                </a:solidFill>
              </a:rPr>
              <a:t>18 </a:t>
            </a:r>
            <a:r>
              <a:rPr lang="en-US" sz="2400" dirty="0">
                <a:solidFill>
                  <a:schemeClr val="bg1"/>
                </a:solidFill>
              </a:rPr>
              <a:t>For Christ also suffered once for sins, the righteous for the unrighteous, to bring you to God.      (1 Peter 3:18)</a:t>
            </a:r>
            <a:endParaRPr lang="en-GB" sz="2400" dirty="0">
              <a:solidFill>
                <a:schemeClr val="bg1"/>
              </a:solidFill>
            </a:endParaRPr>
          </a:p>
        </p:txBody>
      </p:sp>
      <p:sp>
        <p:nvSpPr>
          <p:cNvPr id="5" name="Rectangle 4"/>
          <p:cNvSpPr/>
          <p:nvPr/>
        </p:nvSpPr>
        <p:spPr>
          <a:xfrm>
            <a:off x="359532" y="5229200"/>
            <a:ext cx="8136904" cy="830997"/>
          </a:xfrm>
          <a:prstGeom prst="rect">
            <a:avLst/>
          </a:prstGeom>
        </p:spPr>
        <p:txBody>
          <a:bodyPr wrap="square">
            <a:spAutoFit/>
          </a:bodyPr>
          <a:lstStyle/>
          <a:p>
            <a:r>
              <a:rPr lang="en-US" sz="2400" b="1" baseline="30000" dirty="0">
                <a:solidFill>
                  <a:schemeClr val="bg1"/>
                </a:solidFill>
              </a:rPr>
              <a:t>10 </a:t>
            </a:r>
            <a:r>
              <a:rPr lang="en-US" sz="2400" dirty="0">
                <a:solidFill>
                  <a:schemeClr val="bg1"/>
                </a:solidFill>
              </a:rPr>
              <a:t>This is love: not that we loved God, but that he loved us and sent his Son as an atoning sacrifice for our sins.  (1 John 4:10)</a:t>
            </a:r>
            <a:endParaRPr lang="en-GB" sz="2400" dirty="0">
              <a:solidFill>
                <a:schemeClr val="bg1"/>
              </a:solidFill>
            </a:endParaRPr>
          </a:p>
        </p:txBody>
      </p:sp>
    </p:spTree>
    <p:extLst>
      <p:ext uri="{BB962C8B-B14F-4D97-AF65-F5344CB8AC3E}">
        <p14:creationId xmlns:p14="http://schemas.microsoft.com/office/powerpoint/2010/main" val="1081105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260648"/>
            <a:ext cx="6984776" cy="1015663"/>
          </a:xfrm>
          <a:prstGeom prst="rect">
            <a:avLst/>
          </a:prstGeom>
          <a:noFill/>
        </p:spPr>
        <p:txBody>
          <a:bodyPr wrap="square" rtlCol="0">
            <a:spAutoFit/>
          </a:bodyPr>
          <a:lstStyle/>
          <a:p>
            <a:pPr algn="ctr"/>
            <a:r>
              <a:rPr lang="en-GB" sz="3600" dirty="0">
                <a:solidFill>
                  <a:schemeClr val="bg1"/>
                </a:solidFill>
              </a:rPr>
              <a:t>Navigating our Dangerous Journey.</a:t>
            </a:r>
          </a:p>
          <a:p>
            <a:pPr algn="ctr"/>
            <a:r>
              <a:rPr lang="en-GB" sz="2400" dirty="0">
                <a:solidFill>
                  <a:schemeClr val="bg1"/>
                </a:solidFill>
              </a:rPr>
              <a:t>(Judges 2:6 – 3:6)</a:t>
            </a:r>
          </a:p>
        </p:txBody>
      </p:sp>
      <p:pic>
        <p:nvPicPr>
          <p:cNvPr id="1433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9745"/>
          <a:stretch/>
        </p:blipFill>
        <p:spPr bwMode="auto">
          <a:xfrm>
            <a:off x="7596337" y="5371198"/>
            <a:ext cx="1293960" cy="1257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23528" y="1628800"/>
            <a:ext cx="8566768" cy="3354765"/>
          </a:xfrm>
          <a:prstGeom prst="rect">
            <a:avLst/>
          </a:prstGeom>
          <a:noFill/>
        </p:spPr>
        <p:txBody>
          <a:bodyPr wrap="square" rtlCol="0">
            <a:spAutoFit/>
          </a:bodyPr>
          <a:lstStyle/>
          <a:p>
            <a:r>
              <a:rPr lang="en-GB" sz="2400" dirty="0">
                <a:solidFill>
                  <a:schemeClr val="bg1"/>
                </a:solidFill>
              </a:rPr>
              <a:t>THE SOLLUTION:</a:t>
            </a:r>
          </a:p>
          <a:p>
            <a:endParaRPr lang="en-GB" sz="800" dirty="0">
              <a:solidFill>
                <a:schemeClr val="bg1"/>
              </a:solidFill>
            </a:endParaRPr>
          </a:p>
          <a:p>
            <a:pPr marL="457200" indent="-457200">
              <a:buAutoNum type="arabicParenR"/>
            </a:pPr>
            <a:r>
              <a:rPr lang="en-GB" sz="2400" dirty="0">
                <a:solidFill>
                  <a:schemeClr val="bg1"/>
                </a:solidFill>
              </a:rPr>
              <a:t>We need daily reminders of our Great Salvation. Understanding afresh what Jesus has DONE for us. (vs6-15)</a:t>
            </a:r>
          </a:p>
          <a:p>
            <a:pPr marL="457200" indent="-457200">
              <a:buAutoNum type="arabicParenR"/>
            </a:pPr>
            <a:endParaRPr lang="en-GB" sz="2400" dirty="0">
              <a:solidFill>
                <a:schemeClr val="bg1"/>
              </a:solidFill>
            </a:endParaRPr>
          </a:p>
          <a:p>
            <a:pPr marL="457200" indent="-457200">
              <a:buAutoNum type="arabicParenR"/>
            </a:pPr>
            <a:r>
              <a:rPr lang="en-GB" sz="2400" b="1" dirty="0">
                <a:solidFill>
                  <a:schemeClr val="bg1"/>
                </a:solidFill>
              </a:rPr>
              <a:t>We need daily appreciation of our Eternal Lord.    Understanding afresh what Jesus is DOING for us. (</a:t>
            </a:r>
            <a:r>
              <a:rPr lang="en-GB" sz="2400" b="1" dirty="0" err="1">
                <a:solidFill>
                  <a:schemeClr val="bg1"/>
                </a:solidFill>
              </a:rPr>
              <a:t>vs</a:t>
            </a:r>
            <a:r>
              <a:rPr lang="en-GB" sz="2400" b="1" dirty="0">
                <a:solidFill>
                  <a:schemeClr val="bg1"/>
                </a:solidFill>
              </a:rPr>
              <a:t> 16-19)</a:t>
            </a:r>
          </a:p>
          <a:p>
            <a:pPr marL="457200" indent="-457200">
              <a:buAutoNum type="arabicParenR"/>
            </a:pPr>
            <a:endParaRPr lang="en-GB" sz="2400" b="1" dirty="0">
              <a:solidFill>
                <a:schemeClr val="bg1"/>
              </a:solidFill>
            </a:endParaRPr>
          </a:p>
          <a:p>
            <a:pPr marL="342900" indent="-342900">
              <a:buAutoNum type="arabicParenR"/>
            </a:pPr>
            <a:endParaRPr lang="en-GB" sz="3600" dirty="0">
              <a:solidFill>
                <a:schemeClr val="bg1"/>
              </a:solidFill>
            </a:endParaRPr>
          </a:p>
        </p:txBody>
      </p:sp>
    </p:spTree>
    <p:extLst>
      <p:ext uri="{BB962C8B-B14F-4D97-AF65-F5344CB8AC3E}">
        <p14:creationId xmlns:p14="http://schemas.microsoft.com/office/powerpoint/2010/main" val="656410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8208912" cy="5816977"/>
          </a:xfrm>
          <a:prstGeom prst="rect">
            <a:avLst/>
          </a:prstGeom>
        </p:spPr>
        <p:txBody>
          <a:bodyPr wrap="square">
            <a:spAutoFit/>
          </a:bodyPr>
          <a:lstStyle/>
          <a:p>
            <a:r>
              <a:rPr lang="en-US" sz="2400" b="1" baseline="30000" dirty="0">
                <a:solidFill>
                  <a:schemeClr val="bg1"/>
                </a:solidFill>
              </a:rPr>
              <a:t>2 </a:t>
            </a:r>
            <a:r>
              <a:rPr lang="en-US" sz="2400" dirty="0">
                <a:solidFill>
                  <a:schemeClr val="bg1"/>
                </a:solidFill>
              </a:rPr>
              <a:t>God has raised this Jesus to life, and we are all witnesses of it. </a:t>
            </a:r>
            <a:r>
              <a:rPr lang="en-US" sz="2400" b="1" baseline="30000" dirty="0">
                <a:solidFill>
                  <a:schemeClr val="bg1"/>
                </a:solidFill>
              </a:rPr>
              <a:t>33 </a:t>
            </a:r>
            <a:r>
              <a:rPr lang="en-US" sz="2400" dirty="0">
                <a:solidFill>
                  <a:schemeClr val="bg1"/>
                </a:solidFill>
              </a:rPr>
              <a:t>Exalted to the right hand of God, he has received from the Father the promised Holy Spirit and has poured out what you now see and hear. For…..</a:t>
            </a:r>
          </a:p>
          <a:p>
            <a:r>
              <a:rPr lang="en-US" sz="2400" dirty="0">
                <a:solidFill>
                  <a:schemeClr val="bg1"/>
                </a:solidFill>
              </a:rPr>
              <a:t>“‘</a:t>
            </a:r>
            <a:r>
              <a:rPr lang="en-US" sz="2400" i="1" dirty="0">
                <a:solidFill>
                  <a:schemeClr val="bg1"/>
                </a:solidFill>
              </a:rPr>
              <a:t>The Lord said to my Lord:</a:t>
            </a:r>
            <a:br>
              <a:rPr lang="en-US" sz="2400" i="1" dirty="0">
                <a:solidFill>
                  <a:schemeClr val="bg1"/>
                </a:solidFill>
              </a:rPr>
            </a:br>
            <a:r>
              <a:rPr lang="en-US" sz="2400" i="1" dirty="0">
                <a:solidFill>
                  <a:schemeClr val="bg1"/>
                </a:solidFill>
              </a:rPr>
              <a:t>    “Sit at my right hand,</a:t>
            </a:r>
          </a:p>
          <a:p>
            <a:r>
              <a:rPr lang="en-US" sz="2400" i="1" dirty="0">
                <a:solidFill>
                  <a:schemeClr val="bg1"/>
                </a:solidFill>
              </a:rPr>
              <a:t>Until I make your enemies</a:t>
            </a:r>
          </a:p>
          <a:p>
            <a:r>
              <a:rPr lang="en-US" sz="2400" i="1" dirty="0">
                <a:solidFill>
                  <a:schemeClr val="bg1"/>
                </a:solidFill>
              </a:rPr>
              <a:t>A footstall for your feet.’’ </a:t>
            </a:r>
            <a:r>
              <a:rPr lang="en-US" sz="2400" dirty="0">
                <a:solidFill>
                  <a:schemeClr val="bg1"/>
                </a:solidFill>
              </a:rPr>
              <a:t>‘</a:t>
            </a:r>
          </a:p>
          <a:p>
            <a:r>
              <a:rPr lang="en-US" dirty="0">
                <a:solidFill>
                  <a:schemeClr val="bg1"/>
                </a:solidFill>
              </a:rPr>
              <a:t>(Acts 2:32-34)</a:t>
            </a:r>
          </a:p>
          <a:p>
            <a:endParaRPr lang="en-US" sz="2400" dirty="0">
              <a:solidFill>
                <a:schemeClr val="bg1"/>
              </a:solidFill>
            </a:endParaRPr>
          </a:p>
          <a:p>
            <a:endParaRPr lang="en-US" sz="2400" dirty="0">
              <a:solidFill>
                <a:schemeClr val="bg1"/>
              </a:solidFill>
            </a:endParaRPr>
          </a:p>
          <a:p>
            <a:r>
              <a:rPr lang="en-US" sz="2400" dirty="0">
                <a:solidFill>
                  <a:schemeClr val="bg1"/>
                </a:solidFill>
              </a:rPr>
              <a:t>‘God placed all things under his (Christ’s) feet and appointed him to be head over everything for the church…’</a:t>
            </a:r>
          </a:p>
          <a:p>
            <a:r>
              <a:rPr lang="en-US" dirty="0">
                <a:solidFill>
                  <a:schemeClr val="bg1"/>
                </a:solidFill>
              </a:rPr>
              <a:t>(Ephesians 1:22) </a:t>
            </a:r>
          </a:p>
          <a:p>
            <a:endParaRPr lang="en-US" sz="2400" dirty="0">
              <a:solidFill>
                <a:schemeClr val="bg1"/>
              </a:solidFill>
            </a:endParaRPr>
          </a:p>
          <a:p>
            <a:endParaRPr lang="en-US" sz="2400" dirty="0">
              <a:solidFill>
                <a:schemeClr val="bg1"/>
              </a:solidFill>
            </a:endParaRPr>
          </a:p>
        </p:txBody>
      </p:sp>
    </p:spTree>
    <p:extLst>
      <p:ext uri="{BB962C8B-B14F-4D97-AF65-F5344CB8AC3E}">
        <p14:creationId xmlns:p14="http://schemas.microsoft.com/office/powerpoint/2010/main" val="3142980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894</Words>
  <Application>Microsoft Office PowerPoint</Application>
  <PresentationFormat>On-screen Show (4:3)</PresentationFormat>
  <Paragraphs>64</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Hull</dc:creator>
  <cp:lastModifiedBy>Jeremy Clifton</cp:lastModifiedBy>
  <cp:revision>23</cp:revision>
  <dcterms:created xsi:type="dcterms:W3CDTF">2025-01-18T16:54:47Z</dcterms:created>
  <dcterms:modified xsi:type="dcterms:W3CDTF">2025-01-19T17:14:14Z</dcterms:modified>
</cp:coreProperties>
</file>